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8" r:id="rId6"/>
    <p:sldId id="260" r:id="rId7"/>
    <p:sldId id="269" r:id="rId8"/>
    <p:sldId id="261" r:id="rId9"/>
    <p:sldId id="270" r:id="rId10"/>
    <p:sldId id="262" r:id="rId11"/>
    <p:sldId id="271" r:id="rId12"/>
    <p:sldId id="263" r:id="rId13"/>
    <p:sldId id="272" r:id="rId14"/>
    <p:sldId id="267" r:id="rId15"/>
    <p:sldId id="273" r:id="rId16"/>
    <p:sldId id="274" r:id="rId17"/>
    <p:sldId id="266" r:id="rId18"/>
    <p:sldId id="265" r:id="rId1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D277D87-8E3D-44BF-8C31-9CE92C4D168D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4428D0E-D266-4A57-B2D0-9479BFE17B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019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EA44D87-1255-4A06-861C-E26BDF66DC2F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FAF71F4-F826-4A40-9675-B06DB56176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65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0E52-54ED-4EE9-81EF-986CB212FFA7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1352-FB56-466C-B9B1-DCABBD8735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967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70D3-071A-49A2-8BA8-D158FCB31EE3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1352-FB56-466C-B9B1-DCABBD8735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717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4A9E-7659-4035-A00F-E3F3D315D221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1352-FB56-466C-B9B1-DCABBD8735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4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E7-1006-47B0-84E1-BFB8F7CF6DCA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1352-FB56-466C-B9B1-DCABBD8735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23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CC3FC-130A-422C-BD7E-6A11614FDA3E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1352-FB56-466C-B9B1-DCABBD8735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65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7700-7960-4A8D-803B-B4CC3B6B4629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1352-FB56-466C-B9B1-DCABBD8735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25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B666-B02B-409F-8770-F2F0C7FE34D1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1352-FB56-466C-B9B1-DCABBD8735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65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A1D9-22CF-49B4-BC8D-71FCAD7C9401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1352-FB56-466C-B9B1-DCABBD8735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59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D5E80-6FE4-47D7-B301-CA39D61EBDFA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1352-FB56-466C-B9B1-DCABBD8735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955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571E-0EA5-4178-954C-F7F4CFE11982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1352-FB56-466C-B9B1-DCABBD8735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088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7826-EC9D-4FCA-BC50-83F4ECF72C1B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1352-FB56-466C-B9B1-DCABBD8735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23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3000"/>
            <a:lum/>
          </a:blip>
          <a:srcRect/>
          <a:stretch>
            <a:fillRect t="-75000" b="-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6F305-6C8A-4D0F-9C55-2A81DD3D1584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41352-FB56-466C-B9B1-DCABBD8735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71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hyperlink" Target="http://www.skipprichard.com/12-principles-that-guide-high-performance-organizations/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hyperlink" Target="http://www.skipprichard.com/12-principles-that-guide-high-performance-organizations/" TargetMode="Externa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hpocenter.com/hpo-framework" TargetMode="External"/><Relationship Id="rId5" Type="http://schemas.openxmlformats.org/officeDocument/2006/relationships/hyperlink" Target="http://www.hpocenter.com/hpo-expert/andre-de-waal-msc-mba-phd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5000" b="-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9004" y="1122363"/>
            <a:ext cx="10394302" cy="2387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Federal Executive Webcast Series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Driving High-Performing Organizations</a:t>
            </a:r>
          </a:p>
          <a:p>
            <a:r>
              <a:rPr lang="en-US" sz="2800" dirty="0">
                <a:solidFill>
                  <a:schemeClr val="bg1"/>
                </a:solidFill>
              </a:rPr>
              <a:t>Kevin R. Cooke, Jr.</a:t>
            </a:r>
          </a:p>
          <a:p>
            <a:r>
              <a:rPr lang="en-US" sz="2800" dirty="0">
                <a:solidFill>
                  <a:schemeClr val="bg1"/>
                </a:solidFill>
              </a:rPr>
              <a:t>HUD Principal Deputy CIO</a:t>
            </a:r>
          </a:p>
          <a:p>
            <a:r>
              <a:rPr lang="en-US" sz="2800" dirty="0">
                <a:solidFill>
                  <a:schemeClr val="bg1"/>
                </a:solidFill>
              </a:rPr>
              <a:t>March 23, 2017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1" y="333850"/>
            <a:ext cx="688622" cy="696437"/>
          </a:xfrm>
          <a:prstGeom prst="rect">
            <a:avLst/>
          </a:prstGeom>
        </p:spPr>
      </p:pic>
      <p:pic>
        <p:nvPicPr>
          <p:cNvPr id="5" name="Picture 4" descr="https://static.wixstatic.com/media/3221ff_be5d60872a1e4192abb09d0044aec42a.png/v1/fill/w_393,h_112,al_c,usm_0.66_1.00_0.01/3221ff_be5d60872a1e4192abb09d0044aec42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811" y="333850"/>
            <a:ext cx="2552256" cy="696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5050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96089" cy="127168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1" y="333850"/>
            <a:ext cx="688622" cy="696437"/>
          </a:xfrm>
          <a:prstGeom prst="rect">
            <a:avLst/>
          </a:prstGeom>
        </p:spPr>
      </p:pic>
      <p:pic>
        <p:nvPicPr>
          <p:cNvPr id="7" name="Picture 6" descr="https://static.wixstatic.com/media/3221ff_be5d60872a1e4192abb09d0044aec42a.png/v1/fill/w_393,h_112,al_c,usm_0.66_1.00_0.01/3221ff_be5d60872a1e4192abb09d0044aec42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811" y="333850"/>
            <a:ext cx="2552256" cy="6964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0" y="1271689"/>
            <a:ext cx="12192000" cy="5586311"/>
          </a:xfrm>
          <a:prstGeom prst="rect">
            <a:avLst/>
          </a:prstGeom>
          <a:gradFill>
            <a:gsLst>
              <a:gs pos="0">
                <a:srgbClr val="28466A"/>
              </a:gs>
              <a:gs pos="28000">
                <a:srgbClr val="8AB1DE"/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466" y="1758007"/>
            <a:ext cx="1096346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Continuous Improvement and Renewal</a:t>
            </a:r>
          </a:p>
          <a:p>
            <a:endParaRPr lang="en-US" sz="2800" dirty="0"/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sz="2800" dirty="0"/>
              <a:t>Has a strategy that sets it clearly apart 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sz="2800" dirty="0"/>
              <a:t>Processes are continuously improved, simplified, and aligned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sz="2800" dirty="0"/>
              <a:t>Continuously innovates its core competencies, products, processes and services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sz="2800" dirty="0"/>
              <a:t>Everything that matters to the organization’s performance is explicitly reported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sz="2800" dirty="0"/>
              <a:t>Both financial and non-financial information is reported to organizational members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1352-FB56-466C-B9B1-DCABBD8735CD}" type="slidenum">
              <a:rPr lang="en-US" smtClean="0"/>
              <a:t>10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14" y="2701255"/>
            <a:ext cx="2282359" cy="325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32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96089" cy="127168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1" y="333850"/>
            <a:ext cx="688622" cy="696437"/>
          </a:xfrm>
          <a:prstGeom prst="rect">
            <a:avLst/>
          </a:prstGeom>
        </p:spPr>
      </p:pic>
      <p:pic>
        <p:nvPicPr>
          <p:cNvPr id="7" name="Picture 6" descr="https://static.wixstatic.com/media/3221ff_be5d60872a1e4192abb09d0044aec42a.png/v1/fill/w_393,h_112,al_c,usm_0.66_1.00_0.01/3221ff_be5d60872a1e4192abb09d0044aec42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811" y="333850"/>
            <a:ext cx="2552256" cy="6964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0" y="1271689"/>
            <a:ext cx="12192000" cy="5586311"/>
          </a:xfrm>
          <a:prstGeom prst="rect">
            <a:avLst/>
          </a:prstGeom>
          <a:gradFill>
            <a:gsLst>
              <a:gs pos="0">
                <a:srgbClr val="28466A"/>
              </a:gs>
              <a:gs pos="28000">
                <a:srgbClr val="8AB1DE"/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466" y="1471839"/>
            <a:ext cx="1096346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How Continuous Improvement and Renewal Applies in a Federal Organization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Strategic Planning as a roadmap rather than as “shelf-ware”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Focus on organization services that are unique and essential to the agency 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Agile process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Performance transparency with staff and customers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1352-FB56-466C-B9B1-DCABBD8735CD}" type="slidenum">
              <a:rPr lang="en-US" smtClean="0"/>
              <a:t>11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966" y="4978408"/>
            <a:ext cx="6302069" cy="185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73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96089" cy="127168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1" y="333850"/>
            <a:ext cx="688622" cy="696437"/>
          </a:xfrm>
          <a:prstGeom prst="rect">
            <a:avLst/>
          </a:prstGeom>
        </p:spPr>
      </p:pic>
      <p:pic>
        <p:nvPicPr>
          <p:cNvPr id="7" name="Picture 6" descr="https://static.wixstatic.com/media/3221ff_be5d60872a1e4192abb09d0044aec42a.png/v1/fill/w_393,h_112,al_c,usm_0.66_1.00_0.01/3221ff_be5d60872a1e4192abb09d0044aec42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811" y="333850"/>
            <a:ext cx="2552256" cy="6964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0" y="1271689"/>
            <a:ext cx="12192000" cy="5586311"/>
          </a:xfrm>
          <a:prstGeom prst="rect">
            <a:avLst/>
          </a:prstGeom>
          <a:gradFill>
            <a:gsLst>
              <a:gs pos="0">
                <a:srgbClr val="28466A"/>
              </a:gs>
              <a:gs pos="28000">
                <a:srgbClr val="8AB1DE"/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466" y="1875453"/>
            <a:ext cx="109634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Quality of Employees</a:t>
            </a:r>
          </a:p>
          <a:p>
            <a:endParaRPr lang="en-US" sz="2800" dirty="0"/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sz="2800" dirty="0"/>
              <a:t>Management inspires employees to accomplish extraordinary results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sz="2800" dirty="0"/>
              <a:t>Employees are trained to be resilient and flexible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sz="2800" dirty="0"/>
              <a:t>Organization has a diverse and complementary workforce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sz="2800" dirty="0"/>
              <a:t>Organization grows through partnerships with suppliers and/or customers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1352-FB56-466C-B9B1-DCABBD8735CD}" type="slidenum">
              <a:rPr lang="en-US" smtClean="0"/>
              <a:t>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47" y="2743200"/>
            <a:ext cx="2471461" cy="328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19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96089" cy="127168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1" y="333850"/>
            <a:ext cx="688622" cy="696437"/>
          </a:xfrm>
          <a:prstGeom prst="rect">
            <a:avLst/>
          </a:prstGeom>
        </p:spPr>
      </p:pic>
      <p:pic>
        <p:nvPicPr>
          <p:cNvPr id="7" name="Picture 6" descr="https://static.wixstatic.com/media/3221ff_be5d60872a1e4192abb09d0044aec42a.png/v1/fill/w_393,h_112,al_c,usm_0.66_1.00_0.01/3221ff_be5d60872a1e4192abb09d0044aec42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811" y="333850"/>
            <a:ext cx="2552256" cy="6964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0" y="1271689"/>
            <a:ext cx="12192000" cy="5586311"/>
          </a:xfrm>
          <a:prstGeom prst="rect">
            <a:avLst/>
          </a:prstGeom>
          <a:gradFill>
            <a:gsLst>
              <a:gs pos="0">
                <a:srgbClr val="28466A"/>
              </a:gs>
              <a:gs pos="28000">
                <a:srgbClr val="8AB1DE"/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466" y="1489559"/>
            <a:ext cx="109634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How Quality of Employees Applies in a Federal Organization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Reward high-performing staff with exciting projects and career development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Put attention and resources toward staff training and development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Leverage federal hiring authorities and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Participate in Presidential Management Fellows and other programs designed to attract young talent to Federal service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1352-FB56-466C-B9B1-DCABBD8735CD}" type="slidenum">
              <a:rPr lang="en-US" smtClean="0"/>
              <a:t>13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966" y="4997070"/>
            <a:ext cx="6302069" cy="185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07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96089" cy="127168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1" y="333850"/>
            <a:ext cx="688622" cy="696437"/>
          </a:xfrm>
          <a:prstGeom prst="rect">
            <a:avLst/>
          </a:prstGeom>
        </p:spPr>
      </p:pic>
      <p:pic>
        <p:nvPicPr>
          <p:cNvPr id="7" name="Picture 6" descr="https://static.wixstatic.com/media/3221ff_be5d60872a1e4192abb09d0044aec42a.png/v1/fill/w_393,h_112,al_c,usm_0.66_1.00_0.01/3221ff_be5d60872a1e4192abb09d0044aec42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811" y="333850"/>
            <a:ext cx="2552256" cy="6964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0" y="1271689"/>
            <a:ext cx="12192000" cy="5586311"/>
          </a:xfrm>
          <a:prstGeom prst="rect">
            <a:avLst/>
          </a:prstGeom>
          <a:gradFill>
            <a:gsLst>
              <a:gs pos="0">
                <a:srgbClr val="28466A"/>
              </a:gs>
              <a:gs pos="28000">
                <a:srgbClr val="8AB1DE"/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466" y="1590227"/>
            <a:ext cx="1096346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12 Principles That Guide High-Performance Organizations*</a:t>
            </a:r>
          </a:p>
          <a:p>
            <a:endParaRPr lang="en-US" sz="2800" b="1" dirty="0"/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Ambition:  Clear vision of what you want to achieve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Purpose:  Clarity on why you need to excel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Measures:  Comprehensive scorecards linking performance to 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Standards:  High standards fully embedded in the 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Gap:  Narrow performance distance between high and low performers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Decisions:  Make decisions as close to the action as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1200" dirty="0"/>
              <a:t>*</a:t>
            </a:r>
            <a:r>
              <a:rPr lang="en-US" sz="1600" dirty="0"/>
              <a:t>Skip Prichard Leadership Insights,</a:t>
            </a:r>
          </a:p>
          <a:p>
            <a:r>
              <a:rPr lang="en-US" sz="1600" dirty="0">
                <a:hlinkClick r:id="rId5"/>
              </a:rPr>
              <a:t>http://www.skipprichard.com/12-principles-that-guide-high-performance-organizations/</a:t>
            </a:r>
            <a:r>
              <a:rPr lang="en-US" sz="1600" dirty="0"/>
              <a:t>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1352-FB56-466C-B9B1-DCABBD8735CD}" type="slidenum">
              <a:rPr lang="en-US" smtClean="0"/>
              <a:t>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276" y="1585519"/>
            <a:ext cx="2452997" cy="16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03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96089" cy="127168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1" y="333850"/>
            <a:ext cx="688622" cy="696437"/>
          </a:xfrm>
          <a:prstGeom prst="rect">
            <a:avLst/>
          </a:prstGeom>
        </p:spPr>
      </p:pic>
      <p:pic>
        <p:nvPicPr>
          <p:cNvPr id="7" name="Picture 6" descr="https://static.wixstatic.com/media/3221ff_be5d60872a1e4192abb09d0044aec42a.png/v1/fill/w_393,h_112,al_c,usm_0.66_1.00_0.01/3221ff_be5d60872a1e4192abb09d0044aec42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811" y="333850"/>
            <a:ext cx="2552256" cy="6964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0" y="1271689"/>
            <a:ext cx="12192000" cy="5586311"/>
          </a:xfrm>
          <a:prstGeom prst="rect">
            <a:avLst/>
          </a:prstGeom>
          <a:gradFill>
            <a:gsLst>
              <a:gs pos="0">
                <a:srgbClr val="28466A"/>
              </a:gs>
              <a:gs pos="28000">
                <a:srgbClr val="8AB1DE"/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467" y="1414058"/>
            <a:ext cx="101061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12 Principles That Guide High-Performance Organizations* (continued)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Code:  Behavioral standards for organization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Engagement:  Strong connection across organization, staff, and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Resilience:  Capacity to maintain performance despite negative shocks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Feedback:  organization focus on learning from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Teamwork:  Recognition that high performance is a team endeavor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Improvement:  Constant, organization-wide focus on improvement</a:t>
            </a:r>
          </a:p>
          <a:p>
            <a:endParaRPr lang="en-US" sz="1200" dirty="0"/>
          </a:p>
          <a:p>
            <a:r>
              <a:rPr lang="en-US" sz="1200" dirty="0"/>
              <a:t>*</a:t>
            </a:r>
            <a:r>
              <a:rPr lang="en-US" sz="1600" dirty="0"/>
              <a:t>Skip Prichard Leadership Insights,</a:t>
            </a:r>
          </a:p>
          <a:p>
            <a:r>
              <a:rPr lang="en-US" sz="1600" dirty="0">
                <a:hlinkClick r:id="rId5"/>
              </a:rPr>
              <a:t>http://www.skipprichard.com/12-principles-that-guide-high-performance-organizations/</a:t>
            </a:r>
            <a:r>
              <a:rPr lang="en-US" sz="1600" dirty="0"/>
              <a:t>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1352-FB56-466C-B9B1-DCABBD8735CD}" type="slidenum">
              <a:rPr lang="en-US" smtClean="0"/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956" y="1426129"/>
            <a:ext cx="1983406" cy="132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89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96089" cy="127168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1" y="333850"/>
            <a:ext cx="688622" cy="696437"/>
          </a:xfrm>
          <a:prstGeom prst="rect">
            <a:avLst/>
          </a:prstGeom>
        </p:spPr>
      </p:pic>
      <p:pic>
        <p:nvPicPr>
          <p:cNvPr id="7" name="Picture 6" descr="https://static.wixstatic.com/media/3221ff_be5d60872a1e4192abb09d0044aec42a.png/v1/fill/w_393,h_112,al_c,usm_0.66_1.00_0.01/3221ff_be5d60872a1e4192abb09d0044aec42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811" y="333850"/>
            <a:ext cx="2552256" cy="6964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0" y="1271689"/>
            <a:ext cx="12192000" cy="5586311"/>
          </a:xfrm>
          <a:prstGeom prst="rect">
            <a:avLst/>
          </a:prstGeom>
          <a:gradFill>
            <a:gsLst>
              <a:gs pos="0">
                <a:srgbClr val="28466A"/>
              </a:gs>
              <a:gs pos="28000">
                <a:srgbClr val="8AB1DE"/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466" y="1665728"/>
            <a:ext cx="10963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How Do We Get There From Here?—Driving the Change</a:t>
            </a:r>
          </a:p>
          <a:p>
            <a:endParaRPr lang="en-US" sz="800" b="1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1352-FB56-466C-B9B1-DCABBD8735CD}" type="slidenum">
              <a:rPr lang="en-US" smtClean="0"/>
              <a:t>16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057" y="2373002"/>
            <a:ext cx="6383886" cy="425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05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96089" cy="127168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1" y="333850"/>
            <a:ext cx="688622" cy="696437"/>
          </a:xfrm>
          <a:prstGeom prst="rect">
            <a:avLst/>
          </a:prstGeom>
        </p:spPr>
      </p:pic>
      <p:pic>
        <p:nvPicPr>
          <p:cNvPr id="7" name="Picture 6" descr="https://static.wixstatic.com/media/3221ff_be5d60872a1e4192abb09d0044aec42a.png/v1/fill/w_393,h_112,al_c,usm_0.66_1.00_0.01/3221ff_be5d60872a1e4192abb09d0044aec42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811" y="333850"/>
            <a:ext cx="2552256" cy="6964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0" y="1271689"/>
            <a:ext cx="12192000" cy="5586311"/>
          </a:xfrm>
          <a:prstGeom prst="rect">
            <a:avLst/>
          </a:prstGeom>
          <a:gradFill>
            <a:gsLst>
              <a:gs pos="0">
                <a:srgbClr val="28466A"/>
              </a:gs>
              <a:gs pos="28000">
                <a:srgbClr val="8AB1DE"/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466" y="1531504"/>
            <a:ext cx="934276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Six Critical Success Factors* for Managing Change:</a:t>
            </a:r>
          </a:p>
          <a:p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Vision/Strategic Planning—lack of vision leads to confusion in the workforce &amp; with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Urgency—lack of urgency leads to apathy and procrastination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Capabilities—lack of capability leads to anxiety for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Incentives—lack of incentives leads to resistance to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Resources—lack of resources leads to frustration for those responsible for the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Action Plan—lack of action plans leads to false starts and rework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r>
              <a:rPr lang="en-US" sz="1200" dirty="0"/>
              <a:t>*</a:t>
            </a:r>
            <a:r>
              <a:rPr lang="en-US" sz="1600" dirty="0"/>
              <a:t>Becoming a High Performance Organization by Jeffrey Parks, December 21, 2015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1352-FB56-466C-B9B1-DCABBD8735CD}" type="slidenum">
              <a:rPr lang="en-US" smtClean="0"/>
              <a:t>17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380" y="4698469"/>
            <a:ext cx="2491336" cy="141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00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96089" cy="127168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1" y="333850"/>
            <a:ext cx="688622" cy="696437"/>
          </a:xfrm>
          <a:prstGeom prst="rect">
            <a:avLst/>
          </a:prstGeom>
        </p:spPr>
      </p:pic>
      <p:pic>
        <p:nvPicPr>
          <p:cNvPr id="7" name="Picture 6" descr="https://static.wixstatic.com/media/3221ff_be5d60872a1e4192abb09d0044aec42a.png/v1/fill/w_393,h_112,al_c,usm_0.66_1.00_0.01/3221ff_be5d60872a1e4192abb09d0044aec42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811" y="333850"/>
            <a:ext cx="2552256" cy="6964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0" y="1271689"/>
            <a:ext cx="12192000" cy="5586311"/>
          </a:xfrm>
          <a:prstGeom prst="rect">
            <a:avLst/>
          </a:prstGeom>
          <a:gradFill>
            <a:gsLst>
              <a:gs pos="0">
                <a:srgbClr val="28466A"/>
              </a:gs>
              <a:gs pos="28000">
                <a:srgbClr val="8AB1DE"/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466" y="1875453"/>
            <a:ext cx="109634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1352-FB56-466C-B9B1-DCABBD8735CD}" type="slidenum">
              <a:rPr lang="en-US" smtClean="0"/>
              <a:t>18</a:t>
            </a:fld>
            <a:endParaRPr lang="en-US" dirty="0"/>
          </a:p>
        </p:txBody>
      </p:sp>
      <p:pic>
        <p:nvPicPr>
          <p:cNvPr id="10" name="Picture 9" descr="Questions"/>
          <p:cNvPicPr>
            <a:picLocks noGrp="1"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2143639"/>
            <a:ext cx="2939642" cy="391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4306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96089" cy="127168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1" y="333850"/>
            <a:ext cx="688622" cy="696437"/>
          </a:xfrm>
          <a:prstGeom prst="rect">
            <a:avLst/>
          </a:prstGeom>
        </p:spPr>
      </p:pic>
      <p:pic>
        <p:nvPicPr>
          <p:cNvPr id="7" name="Picture 6" descr="https://static.wixstatic.com/media/3221ff_be5d60872a1e4192abb09d0044aec42a.png/v1/fill/w_393,h_112,al_c,usm_0.66_1.00_0.01/3221ff_be5d60872a1e4192abb09d0044aec42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811" y="333850"/>
            <a:ext cx="2552256" cy="6964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0" y="1271689"/>
            <a:ext cx="12192000" cy="5586311"/>
          </a:xfrm>
          <a:prstGeom prst="rect">
            <a:avLst/>
          </a:prstGeom>
          <a:gradFill>
            <a:gsLst>
              <a:gs pos="0">
                <a:srgbClr val="28466A"/>
              </a:gs>
              <a:gs pos="28000">
                <a:srgbClr val="8AB1DE"/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466" y="1296612"/>
            <a:ext cx="1096346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sz="2800" b="1" dirty="0"/>
              <a:t>Definition of a High Performance Organization</a:t>
            </a:r>
          </a:p>
          <a:p>
            <a:endParaRPr lang="en-US" sz="2800" b="1" dirty="0"/>
          </a:p>
          <a:p>
            <a:r>
              <a:rPr lang="en-US" sz="2800" i="1" dirty="0"/>
              <a:t>“A High Performance Organization is an organization that achieves financial and non-financial results that are exceedingly better than those of its peer group over a period of time of five years or more, by focusing in a disciplined way on that which really matters to the organization.”</a:t>
            </a:r>
            <a:br>
              <a:rPr lang="en-US" sz="2800" dirty="0"/>
            </a:br>
            <a:r>
              <a:rPr lang="en-US" sz="2800" b="1" dirty="0">
                <a:hlinkClick r:id="rId5" tooltip="André de Waal MSc, MBA, PhD"/>
              </a:rPr>
              <a:t>André de Waal – HPO Center</a:t>
            </a:r>
            <a:endParaRPr lang="en-US" sz="2800" b="1" dirty="0"/>
          </a:p>
          <a:p>
            <a:endParaRPr lang="en-US" sz="1400" dirty="0"/>
          </a:p>
          <a:p>
            <a:r>
              <a:rPr lang="en-US" sz="1400" dirty="0">
                <a:hlinkClick r:id="rId6"/>
              </a:rPr>
              <a:t>https://www.hpocenter.com/hpo-framework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1352-FB56-466C-B9B1-DCABBD8735C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911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96089" cy="127168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1" y="333850"/>
            <a:ext cx="688622" cy="696437"/>
          </a:xfrm>
          <a:prstGeom prst="rect">
            <a:avLst/>
          </a:prstGeom>
        </p:spPr>
      </p:pic>
      <p:pic>
        <p:nvPicPr>
          <p:cNvPr id="7" name="Picture 6" descr="https://static.wixstatic.com/media/3221ff_be5d60872a1e4192abb09d0044aec42a.png/v1/fill/w_393,h_112,al_c,usm_0.66_1.00_0.01/3221ff_be5d60872a1e4192abb09d0044aec42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811" y="333850"/>
            <a:ext cx="2552256" cy="6964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0" y="1271689"/>
            <a:ext cx="12192000" cy="5586311"/>
          </a:xfrm>
          <a:prstGeom prst="rect">
            <a:avLst/>
          </a:prstGeom>
          <a:gradFill>
            <a:gsLst>
              <a:gs pos="0">
                <a:srgbClr val="28466A"/>
              </a:gs>
              <a:gs pos="28000">
                <a:srgbClr val="8AB1DE"/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466" y="1833508"/>
            <a:ext cx="1096346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Success Factors of High Performance Organizations</a:t>
            </a:r>
          </a:p>
          <a:p>
            <a:r>
              <a:rPr lang="en-US" sz="2800" dirty="0"/>
              <a:t>The HPO Framework* describes five factors of high performance:</a:t>
            </a:r>
          </a:p>
          <a:p>
            <a:endParaRPr lang="en-US" sz="2800" dirty="0"/>
          </a:p>
          <a:p>
            <a:endParaRPr lang="en-US" sz="2800" dirty="0"/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n-US" sz="2800" dirty="0"/>
              <a:t>Quality of Management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n-US" sz="2800" dirty="0"/>
              <a:t>Openness and Action Orientation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n-US" sz="2800" dirty="0"/>
              <a:t>Long-Term Orientation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n-US" sz="2800" dirty="0"/>
              <a:t>Continuous Improvement and Renewal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n-US" sz="2800" dirty="0"/>
              <a:t>Quality of Employees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1200" dirty="0"/>
              <a:t>* </a:t>
            </a:r>
            <a:r>
              <a:rPr lang="en-US" sz="1400" dirty="0"/>
              <a:t>What Makes a High Performance Organization—Five Validated Factors of Competitive Advantage That Apply Worldwide by Andre De Waal, 2007.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1352-FB56-466C-B9B1-DCABBD8735CD}" type="slidenum">
              <a:rPr lang="en-US" smtClean="0"/>
              <a:t>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47" y="2770918"/>
            <a:ext cx="3506314" cy="350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96089" cy="127168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1" y="333850"/>
            <a:ext cx="688622" cy="696437"/>
          </a:xfrm>
          <a:prstGeom prst="rect">
            <a:avLst/>
          </a:prstGeom>
        </p:spPr>
      </p:pic>
      <p:pic>
        <p:nvPicPr>
          <p:cNvPr id="7" name="Picture 6" descr="https://static.wixstatic.com/media/3221ff_be5d60872a1e4192abb09d0044aec42a.png/v1/fill/w_393,h_112,al_c,usm_0.66_1.00_0.01/3221ff_be5d60872a1e4192abb09d0044aec42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811" y="333850"/>
            <a:ext cx="2552256" cy="6964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0" y="1271689"/>
            <a:ext cx="12192000" cy="5586311"/>
          </a:xfrm>
          <a:prstGeom prst="rect">
            <a:avLst/>
          </a:prstGeom>
          <a:gradFill>
            <a:gsLst>
              <a:gs pos="0">
                <a:srgbClr val="28466A"/>
              </a:gs>
              <a:gs pos="28000">
                <a:srgbClr val="8AB1DE"/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466" y="1875453"/>
            <a:ext cx="1096346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Quality of Management</a:t>
            </a:r>
          </a:p>
          <a:p>
            <a:endParaRPr lang="en-US" sz="2800" dirty="0"/>
          </a:p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en-US" sz="2800" dirty="0"/>
              <a:t>Has integrity and inspires trust—models the behavior they want the organization to demonstrate</a:t>
            </a:r>
          </a:p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en-US" sz="2800" dirty="0"/>
              <a:t>Demonstrates fast, confident, and effective decision making</a:t>
            </a:r>
          </a:p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en-US" sz="2800" dirty="0"/>
              <a:t>Focuses on results and coaches members on how to achieve better results</a:t>
            </a:r>
          </a:p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en-US" sz="2800" dirty="0"/>
              <a:t>Holds individuals responsible for their results and is decisive with regard to non-performers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1352-FB56-466C-B9B1-DCABBD8735CD}" type="slidenum">
              <a:rPr lang="en-US" smtClean="0"/>
              <a:t>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4" y="2810312"/>
            <a:ext cx="2289383" cy="330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21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96089" cy="127168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1" y="333850"/>
            <a:ext cx="688622" cy="696437"/>
          </a:xfrm>
          <a:prstGeom prst="rect">
            <a:avLst/>
          </a:prstGeom>
        </p:spPr>
      </p:pic>
      <p:pic>
        <p:nvPicPr>
          <p:cNvPr id="7" name="Picture 6" descr="https://static.wixstatic.com/media/3221ff_be5d60872a1e4192abb09d0044aec42a.png/v1/fill/w_393,h_112,al_c,usm_0.66_1.00_0.01/3221ff_be5d60872a1e4192abb09d0044aec42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811" y="333850"/>
            <a:ext cx="2552256" cy="6964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0" y="1271689"/>
            <a:ext cx="12192000" cy="5586311"/>
          </a:xfrm>
          <a:prstGeom prst="rect">
            <a:avLst/>
          </a:prstGeom>
          <a:gradFill>
            <a:gsLst>
              <a:gs pos="0">
                <a:srgbClr val="28466A"/>
              </a:gs>
              <a:gs pos="28000">
                <a:srgbClr val="8AB1DE"/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466" y="1875453"/>
            <a:ext cx="1096346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How Quality of Management Applies in a Federal Organization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Communication is Key—Be direct and transparent with employees, customers, and 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Streamline and focus approval processes to speed decision 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Measure and communicate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Document essential activity and outcomes in annual performance plans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1352-FB56-466C-B9B1-DCABBD8735CD}" type="slidenum">
              <a:rPr lang="en-US" smtClean="0"/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966" y="4995186"/>
            <a:ext cx="6302069" cy="185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16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96089" cy="127168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1" y="333850"/>
            <a:ext cx="688622" cy="696437"/>
          </a:xfrm>
          <a:prstGeom prst="rect">
            <a:avLst/>
          </a:prstGeom>
        </p:spPr>
      </p:pic>
      <p:pic>
        <p:nvPicPr>
          <p:cNvPr id="7" name="Picture 6" descr="https://static.wixstatic.com/media/3221ff_be5d60872a1e4192abb09d0044aec42a.png/v1/fill/w_393,h_112,al_c,usm_0.66_1.00_0.01/3221ff_be5d60872a1e4192abb09d0044aec42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811" y="333850"/>
            <a:ext cx="2552256" cy="6964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0" y="1271689"/>
            <a:ext cx="12192000" cy="5586311"/>
          </a:xfrm>
          <a:prstGeom prst="rect">
            <a:avLst/>
          </a:prstGeom>
          <a:gradFill>
            <a:gsLst>
              <a:gs pos="0">
                <a:srgbClr val="28466A"/>
              </a:gs>
              <a:gs pos="28000">
                <a:srgbClr val="8AB1DE"/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466" y="1875453"/>
            <a:ext cx="109634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Openness and Action Orientation</a:t>
            </a:r>
          </a:p>
          <a:p>
            <a:endParaRPr lang="en-US" sz="2800" b="1" dirty="0"/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sz="2800" dirty="0"/>
              <a:t>Engages in a dialogue with employees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sz="2800" dirty="0"/>
              <a:t>Spends time on communication, knowledge exchange, and learning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sz="2800" dirty="0"/>
              <a:t>Involves members in important processes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sz="2800" dirty="0"/>
              <a:t>Allows employees to make mistakes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sz="2800" dirty="0"/>
              <a:t>Welcomes change</a:t>
            </a:r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sz="2800" dirty="0"/>
              <a:t>Is performance driven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1352-FB56-466C-B9B1-DCABBD8735CD}" type="slidenum">
              <a:rPr lang="en-US" smtClean="0"/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84" y="2803437"/>
            <a:ext cx="2499731" cy="308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05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96089" cy="127168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1" y="333850"/>
            <a:ext cx="688622" cy="696437"/>
          </a:xfrm>
          <a:prstGeom prst="rect">
            <a:avLst/>
          </a:prstGeom>
        </p:spPr>
      </p:pic>
      <p:pic>
        <p:nvPicPr>
          <p:cNvPr id="7" name="Picture 6" descr="https://static.wixstatic.com/media/3221ff_be5d60872a1e4192abb09d0044aec42a.png/v1/fill/w_393,h_112,al_c,usm_0.66_1.00_0.01/3221ff_be5d60872a1e4192abb09d0044aec42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811" y="333850"/>
            <a:ext cx="2552256" cy="6964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0" y="1271689"/>
            <a:ext cx="12192000" cy="5586311"/>
          </a:xfrm>
          <a:prstGeom prst="rect">
            <a:avLst/>
          </a:prstGeom>
          <a:gradFill>
            <a:gsLst>
              <a:gs pos="0">
                <a:srgbClr val="28466A"/>
              </a:gs>
              <a:gs pos="28000">
                <a:srgbClr val="8AB1DE"/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466" y="1875453"/>
            <a:ext cx="109634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How Openness and Action Orientation Applies in a Federal Organization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Employee engagement efforts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Use of employee-led improvement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Delegation of authority to the lowest appropriate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Assessing performance outcomes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1352-FB56-466C-B9B1-DCABBD8735CD}" type="slidenum">
              <a:rPr lang="en-US" smtClean="0"/>
              <a:t>7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966" y="4978408"/>
            <a:ext cx="6302069" cy="185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38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96089" cy="127168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1" y="333850"/>
            <a:ext cx="688622" cy="696437"/>
          </a:xfrm>
          <a:prstGeom prst="rect">
            <a:avLst/>
          </a:prstGeom>
        </p:spPr>
      </p:pic>
      <p:pic>
        <p:nvPicPr>
          <p:cNvPr id="7" name="Picture 6" descr="https://static.wixstatic.com/media/3221ff_be5d60872a1e4192abb09d0044aec42a.png/v1/fill/w_393,h_112,al_c,usm_0.66_1.00_0.01/3221ff_be5d60872a1e4192abb09d0044aec42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811" y="333850"/>
            <a:ext cx="2552256" cy="6964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0" y="1271689"/>
            <a:ext cx="12192000" cy="5586311"/>
          </a:xfrm>
          <a:prstGeom prst="rect">
            <a:avLst/>
          </a:prstGeom>
          <a:gradFill>
            <a:gsLst>
              <a:gs pos="0">
                <a:srgbClr val="28466A"/>
              </a:gs>
              <a:gs pos="28000">
                <a:srgbClr val="8AB1DE"/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466" y="1875453"/>
            <a:ext cx="1096346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Long-Term Orientation</a:t>
            </a:r>
          </a:p>
          <a:p>
            <a:endParaRPr lang="en-US" sz="2800" dirty="0"/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n-US" sz="2800" dirty="0"/>
              <a:t>Maintains good, long-term relationships with all stakeholders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n-US" sz="2800" dirty="0"/>
              <a:t>Customer service focused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n-US" sz="2800" dirty="0"/>
              <a:t>Stable, long-term management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n-US" sz="2800" dirty="0"/>
              <a:t>Promotes from within the organization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1352-FB56-466C-B9B1-DCABBD8735CD}" type="slidenum">
              <a:rPr lang="en-US" smtClean="0"/>
              <a:t>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39" y="2735521"/>
            <a:ext cx="2528696" cy="327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65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96089" cy="127168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1" y="333850"/>
            <a:ext cx="688622" cy="696437"/>
          </a:xfrm>
          <a:prstGeom prst="rect">
            <a:avLst/>
          </a:prstGeom>
        </p:spPr>
      </p:pic>
      <p:pic>
        <p:nvPicPr>
          <p:cNvPr id="7" name="Picture 6" descr="https://static.wixstatic.com/media/3221ff_be5d60872a1e4192abb09d0044aec42a.png/v1/fill/w_393,h_112,al_c,usm_0.66_1.00_0.01/3221ff_be5d60872a1e4192abb09d0044aec42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811" y="333850"/>
            <a:ext cx="2552256" cy="6964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0" y="1271689"/>
            <a:ext cx="12192000" cy="5586311"/>
          </a:xfrm>
          <a:prstGeom prst="rect">
            <a:avLst/>
          </a:prstGeom>
          <a:gradFill>
            <a:gsLst>
              <a:gs pos="0">
                <a:srgbClr val="28466A"/>
              </a:gs>
              <a:gs pos="28000">
                <a:srgbClr val="8AB1DE"/>
              </a:gs>
              <a:gs pos="100000">
                <a:srgbClr val="5B9BD5">
                  <a:lumMod val="30000"/>
                  <a:lumOff val="70000"/>
                </a:srgbClr>
              </a:gs>
            </a:gsLst>
            <a:lin ang="5400000" scaled="1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466" y="2252016"/>
            <a:ext cx="1096346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How Long-Term Orientation Applies in a Federal Organization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Importance of career leader and staff positions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Succession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Use of Customer Relationship Coordinators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41352-FB56-466C-B9B1-DCABBD8735CD}" type="slidenum">
              <a:rPr lang="en-US" smtClean="0"/>
              <a:t>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966" y="4970019"/>
            <a:ext cx="6302069" cy="185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53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699</Words>
  <Application>Microsoft Office PowerPoint</Application>
  <PresentationFormat>Widescreen</PresentationFormat>
  <Paragraphs>150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Federal Executive Webcast Series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 Executive Webcast Series</dc:title>
  <dc:creator>Jackie White Nnawuchi</dc:creator>
  <cp:lastModifiedBy>balston</cp:lastModifiedBy>
  <cp:revision>44</cp:revision>
  <cp:lastPrinted>2017-03-09T15:57:47Z</cp:lastPrinted>
  <dcterms:created xsi:type="dcterms:W3CDTF">2017-01-13T09:27:02Z</dcterms:created>
  <dcterms:modified xsi:type="dcterms:W3CDTF">2017-03-21T13:43:17Z</dcterms:modified>
</cp:coreProperties>
</file>